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"/>
  </p:notesMasterIdLst>
  <p:sldIdLst>
    <p:sldId id="258" r:id="rId5"/>
    <p:sldId id="260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C4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FDD8D7-324E-4935-BCF2-5445F8DE41B2}" v="1" dt="2025-11-16T22:39:38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6283" autoAdjust="0"/>
  </p:normalViewPr>
  <p:slideViewPr>
    <p:cSldViewPr snapToGrid="0">
      <p:cViewPr varScale="1">
        <p:scale>
          <a:sx n="50" d="100"/>
          <a:sy n="50" d="100"/>
        </p:scale>
        <p:origin x="1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800000" cy="180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50348603212183"/>
          <c:y val="0"/>
          <c:w val="0.88749651396787821"/>
          <c:h val="0.8578811369509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Non-binary people</c:v>
                </c:pt>
              </c:strCache>
            </c:strRef>
          </c:tx>
          <c:spPr>
            <a:pattFill prst="lgGrid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9-477D-97BF-DD1BDCE7A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pattFill prst="pct5">
              <a:fgClr>
                <a:schemeClr val="accent1"/>
              </a:fgClr>
              <a:bgClr>
                <a:schemeClr val="accent3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19-477D-97BF-DD1BDCE7A8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Women</c:v>
                </c:pt>
              </c:strCache>
            </c:strRef>
          </c:tx>
          <c:spPr>
            <a:pattFill prst="ltHorz">
              <a:fgClr>
                <a:schemeClr val="accent1"/>
              </a:fgClr>
              <a:bgClr>
                <a:schemeClr val="tx2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9-477D-97BF-DD1BDCE7A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4144303"/>
        <c:axId val="29576351"/>
      </c:barChart>
      <c:catAx>
        <c:axId val="5941443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76351"/>
        <c:crosses val="autoZero"/>
        <c:auto val="1"/>
        <c:lblAlgn val="ctr"/>
        <c:lblOffset val="100"/>
        <c:noMultiLvlLbl val="0"/>
      </c:catAx>
      <c:valAx>
        <c:axId val="2957635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94144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50348603212183"/>
          <c:y val="0"/>
          <c:w val="0.88749651396787821"/>
          <c:h val="0.85788113695090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Non-binary people</c:v>
                </c:pt>
              </c:strCache>
            </c:strRef>
          </c:tx>
          <c:spPr>
            <a:pattFill prst="lgGrid">
              <a:fgClr>
                <a:schemeClr val="tx1"/>
              </a:fgClr>
              <a:bgClr>
                <a:schemeClr val="bg2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non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19-477D-97BF-DD1BDCE7A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Men</c:v>
                </c:pt>
              </c:strCache>
            </c:strRef>
          </c:tx>
          <c:spPr>
            <a:pattFill prst="pct5">
              <a:fgClr>
                <a:schemeClr val="accent1"/>
              </a:fgClr>
              <a:bgClr>
                <a:schemeClr val="accent3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19-477D-97BF-DD1BDCE7A8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Women</c:v>
                </c:pt>
              </c:strCache>
            </c:strRef>
          </c:tx>
          <c:spPr>
            <a:pattFill prst="ltHorz">
              <a:fgClr>
                <a:schemeClr val="accent1"/>
              </a:fgClr>
              <a:bgClr>
                <a:schemeClr val="tx2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9-477D-97BF-DD1BDCE7A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4144303"/>
        <c:axId val="29576351"/>
      </c:barChart>
      <c:catAx>
        <c:axId val="5941443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76351"/>
        <c:crosses val="autoZero"/>
        <c:auto val="1"/>
        <c:lblAlgn val="ctr"/>
        <c:lblOffset val="100"/>
        <c:noMultiLvlLbl val="0"/>
      </c:catAx>
      <c:valAx>
        <c:axId val="2957635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94144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AFD15-5882-4C11-9828-C63618F73D37}" type="datetimeFigureOut">
              <a:rPr lang="en-AU" smtClean="0"/>
              <a:t>17/11/2025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FEFC7-B0AA-48D9-A51C-EEAEA09F675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EFC7-B0AA-48D9-A51C-EEAEA09F6756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5067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AB3D0-C187-7F6A-54EC-2839231F6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16D8C0-CE1B-E359-6794-FB39BCDA1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C6A53C-5BB5-D1DF-1A63-E7A908461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4F548-FD0F-F12A-5942-6A22DF05E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FEFC7-B0AA-48D9-A51C-EEAEA09F6756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781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0AD5-5B90-4ACC-943A-BCDE93274891}" type="datetimeFigureOut">
              <a:rPr lang="en-AU" smtClean="0"/>
              <a:t>17/11/2025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497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190" y="0"/>
            <a:ext cx="6878924" cy="993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accent2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F1EE8E0-DDDE-8DCE-1C8E-7CA51CA00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2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8924" cy="993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AB23DD9-B761-F886-C7B8-D93DEFD57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32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8924" cy="993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5FAA937-3DA3-46F1-986F-2098F7804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1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8924" cy="993135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D467B9-67A5-2355-C4F0-0E059B90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B6B4E52-03D3-414F-0F27-7B5F104BF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8924" cy="993135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1B9763-D349-8CAB-1D06-40815EE0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73423BE-993C-916A-D2AE-74E964537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10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Full Tabl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EDF1F-BF3A-6579-FC58-C43A015D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3177"/>
            <a:ext cx="6856964" cy="9899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915025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856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2849846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844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185F86B-9F42-0414-F186-27ED5890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1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Blank Beig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EDF1F-BF3A-6579-FC58-C43A015D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3177"/>
            <a:ext cx="6856964" cy="9899647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5D927B2-A0AC-5D40-555E-9DB8A569B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9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599357B-63FC-68BB-24BF-50A1D97B9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61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473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ation / Questio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EDF1F-BF3A-6579-FC58-C43A015D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3177"/>
            <a:ext cx="6856964" cy="989964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687" y="3338699"/>
            <a:ext cx="6351170" cy="2814029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081"/>
              </a:lnSpc>
              <a:spcBef>
                <a:spcPts val="0"/>
              </a:spcBef>
              <a:buNone/>
              <a:defRPr sz="1631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E39AAC3-8294-E263-B78F-CF6585C1E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687" y="6816805"/>
            <a:ext cx="6351170" cy="39852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1069"/>
              </a:lnSpc>
              <a:spcBef>
                <a:spcPts val="0"/>
              </a:spcBef>
              <a:buNone/>
              <a:defRPr sz="788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F611C9E-189A-A0EB-2936-4BA5E8384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1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purple and black background&#10;&#10;AI-generated content may be incorrect.">
            <a:extLst>
              <a:ext uri="{FF2B5EF4-FFF2-40B4-BE49-F238E27FC236}">
                <a16:creationId xmlns:a16="http://schemas.microsoft.com/office/drawing/2014/main" id="{815F33BC-369D-F9B8-DD50-39287233C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99"/>
            <a:ext cx="6878925" cy="9931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487" y="558276"/>
            <a:ext cx="5796159" cy="454450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ts val="4185"/>
              </a:lnSpc>
              <a:defRPr sz="3488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0882" y="8073331"/>
            <a:ext cx="3998585" cy="9925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1294"/>
              </a:lnSpc>
              <a:buNone/>
              <a:defRPr sz="1069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4639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ation / Ques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EDF1F-BF3A-6579-FC58-C43A015D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3177"/>
            <a:ext cx="6856963" cy="9899646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95B2C5-8E8A-649D-34BA-E9C858A7F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9687" y="3338699"/>
            <a:ext cx="6351170" cy="2814029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081"/>
              </a:lnSpc>
              <a:spcBef>
                <a:spcPts val="0"/>
              </a:spcBef>
              <a:buNone/>
              <a:defRPr sz="1631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4408F0-1D5A-AA24-B969-02D865565493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8528F77-A5E6-461A-6D21-60F674483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687" y="6816805"/>
            <a:ext cx="6351170" cy="39852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1069"/>
              </a:lnSpc>
              <a:spcBef>
                <a:spcPts val="0"/>
              </a:spcBef>
              <a:buNone/>
              <a:defRPr sz="788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9C84A7-04E9-A0F6-299C-C3B9878C7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ation / Questio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EDF1F-BF3A-6579-FC58-C43A015DD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3177"/>
            <a:ext cx="6856963" cy="989964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83EC87-0958-E683-8010-5A2791C5F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9687" y="3338699"/>
            <a:ext cx="6351170" cy="2814029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081"/>
              </a:lnSpc>
              <a:spcBef>
                <a:spcPts val="0"/>
              </a:spcBef>
              <a:buNone/>
              <a:defRPr sz="1631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81756A-5149-97E4-F0E1-0288211237E2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D2C11BE-D94D-135C-4AD6-B05F59699C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687" y="6816805"/>
            <a:ext cx="6351170" cy="39852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1069"/>
              </a:lnSpc>
              <a:spcBef>
                <a:spcPts val="0"/>
              </a:spcBef>
              <a:buNone/>
              <a:defRPr sz="788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5C120C-3F18-DC80-9EED-B5CE16EDA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ation / Ques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D75C5-547F-40E6-4CFB-0C51B460A244}"/>
              </a:ext>
            </a:extLst>
          </p:cNvPr>
          <p:cNvPicPr/>
          <p:nvPr/>
        </p:nvPicPr>
        <p:blipFill>
          <a:blip r:embed="rId2"/>
          <a:srcRect/>
          <a:stretch/>
        </p:blipFill>
        <p:spPr>
          <a:xfrm>
            <a:off x="519" y="-3079"/>
            <a:ext cx="6856963" cy="989964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9687" y="3338699"/>
            <a:ext cx="6351170" cy="2814029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081"/>
              </a:lnSpc>
              <a:spcBef>
                <a:spcPts val="0"/>
              </a:spcBef>
              <a:buNone/>
              <a:defRPr sz="1631" b="1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bg1"/>
                </a:solidFill>
              </a:rPr>
              <a:t>Running header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E39AAC3-8294-E263-B78F-CF6585C1E8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687" y="6816805"/>
            <a:ext cx="6351170" cy="39852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1069"/>
              </a:lnSpc>
              <a:spcBef>
                <a:spcPts val="0"/>
              </a:spcBef>
              <a:buNone/>
              <a:defRPr sz="788" b="1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803FB59-4ABA-9240-186A-BC7573454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6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urpl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1EC6F-ADF6-2FEE-4AA2-2AFADF91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" y="-6257"/>
            <a:ext cx="6856962" cy="989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915025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856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2849846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844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641151-12CE-08B4-2170-035C10BEA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61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C1811B-D4C1-0272-9CA1-246304D6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-6257"/>
            <a:ext cx="6856963" cy="989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915025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856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2849846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844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7D40776-DD9C-D72B-D858-48A887857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5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Yellow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05E494-C634-A2BC-DD9A-846500A1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" y="3177"/>
            <a:ext cx="6856962" cy="9899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915025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856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2849846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844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4E8359-FE3B-9E3D-9666-A22E51B46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Photo B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F751A1D-7641-A05C-7F6D-A3FFB10C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09" y="955468"/>
            <a:ext cx="2713568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575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C3F17AF-BAF2-77B9-C7E0-58697D9B9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2713568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1316"/>
              </a:lnSpc>
              <a:buNone/>
              <a:defRPr sz="1069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EB3ED33-8876-C0A1-AB06-D8879D7793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72380" y="3538265"/>
            <a:ext cx="2708097" cy="5070243"/>
          </a:xfrm>
        </p:spPr>
        <p:txBody>
          <a:bodyPr lIns="0" tIns="0" rIns="0" bIns="0">
            <a:noAutofit/>
          </a:bodyPr>
          <a:lstStyle>
            <a:lvl1pPr marL="101250" indent="-101250">
              <a:lnSpc>
                <a:spcPts val="1204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956" baseline="0">
                <a:latin typeface="Tahoma" panose="020B0604030504040204" pitchFamily="34" charset="0"/>
              </a:defRPr>
            </a:lvl1pPr>
            <a:lvl2pPr marL="202500" indent="-101250">
              <a:lnSpc>
                <a:spcPts val="1204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-"/>
              <a:defRPr sz="956" baseline="0">
                <a:latin typeface="Tahoma" panose="020B0604030504040204" pitchFamily="34" charset="0"/>
              </a:defRPr>
            </a:lvl2pPr>
            <a:lvl3pPr marL="324000" indent="-141750">
              <a:lnSpc>
                <a:spcPts val="1204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 sz="956" baseline="0">
                <a:latin typeface="Tahoma" panose="020B060403050404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8AAA812-7A07-49AA-1DC4-E99DCB00A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8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ph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CE4A7-302E-EC8A-5221-FA09411B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-3079"/>
            <a:ext cx="6856963" cy="9899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915025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856"/>
              </a:lnSpc>
              <a:defRPr sz="1406" b="1" i="0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bg1"/>
                </a:solidFill>
              </a:rPr>
              <a:t>Running header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4D2EB90-726A-EE4F-C016-10EC4ACF8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26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28A11-BA0E-F19C-D69C-329F49FC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9" y="-6257"/>
            <a:ext cx="6856963" cy="989964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2AECC145-3E2B-FA0C-16F0-FAE20BAE4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59" y="7379117"/>
            <a:ext cx="1740194" cy="8916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1A13D0-F740-C556-1F62-031506749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46" y="3578268"/>
            <a:ext cx="2468149" cy="23389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13"/>
              </a:lnSpc>
              <a:buNone/>
              <a:defRPr sz="788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219135-7F8A-54F4-5564-168C535CCA5D}"/>
              </a:ext>
            </a:extLst>
          </p:cNvPr>
          <p:cNvSpPr txBox="1"/>
          <p:nvPr/>
        </p:nvSpPr>
        <p:spPr>
          <a:xfrm>
            <a:off x="471319" y="1988573"/>
            <a:ext cx="2655935" cy="14226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488" b="1" i="0" baseline="0" dirty="0">
                <a:solidFill>
                  <a:schemeClr val="tx1"/>
                </a:solidFill>
                <a:latin typeface="Tahoma" panose="020B0604030504040204" pitchFamily="34" charset="0"/>
              </a:rPr>
              <a:t>Thank</a:t>
            </a:r>
            <a:r>
              <a:rPr lang="en-US" sz="3600" b="1" i="0" baseline="0" dirty="0">
                <a:solidFill>
                  <a:schemeClr val="tx1"/>
                </a:solidFill>
                <a:latin typeface="Tahoma" panose="020B0604030504040204" pitchFamily="34" charset="0"/>
              </a:rPr>
              <a:t> you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C677736-B5F8-CA1A-1146-E51009ED7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53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28A11-BA0E-F19C-D69C-329F49FC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" y="-6257"/>
            <a:ext cx="6856962" cy="9899644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2AECC145-3E2B-FA0C-16F0-FAE20BAE4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59" y="7379117"/>
            <a:ext cx="1740194" cy="8916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1A13D0-F740-C556-1F62-031506749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46" y="3578268"/>
            <a:ext cx="2468149" cy="23389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13"/>
              </a:lnSpc>
              <a:buNone/>
              <a:defRPr sz="788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34781D-69DD-1D06-0A88-247FE3C1231C}"/>
              </a:ext>
            </a:extLst>
          </p:cNvPr>
          <p:cNvSpPr txBox="1"/>
          <p:nvPr/>
        </p:nvSpPr>
        <p:spPr>
          <a:xfrm>
            <a:off x="471319" y="1988573"/>
            <a:ext cx="2655935" cy="14226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488" b="1" i="0" baseline="0" dirty="0">
                <a:solidFill>
                  <a:schemeClr val="tx1"/>
                </a:solidFill>
                <a:latin typeface="Tahoma" panose="020B0604030504040204" pitchFamily="34" charset="0"/>
              </a:rPr>
              <a:t>Thank</a:t>
            </a:r>
            <a:r>
              <a:rPr lang="en-US" sz="3600" b="1" i="0" baseline="0" dirty="0">
                <a:solidFill>
                  <a:schemeClr val="tx1"/>
                </a:solidFill>
                <a:latin typeface="Tahoma" panose="020B0604030504040204" pitchFamily="34" charset="0"/>
              </a:rPr>
              <a:t> you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77BBEEB-CC6E-5FA6-0416-FFF9FB5B7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5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D7509-045B-45AA-79D0-9B95193E98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8925" cy="993135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00A4AC-7132-4FDB-46CC-8A71BABA3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87" y="558276"/>
            <a:ext cx="5796159" cy="454450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ts val="4185"/>
              </a:lnSpc>
              <a:defRPr sz="3488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C6F61D7-BC11-886C-22D3-D98463053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82" y="8073331"/>
            <a:ext cx="3998585" cy="9925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1294"/>
              </a:lnSpc>
              <a:buNone/>
              <a:defRPr sz="1069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462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28A11-BA0E-F19C-D69C-329F49FC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" y="3177"/>
            <a:ext cx="6856962" cy="989964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2AECC145-3E2B-FA0C-16F0-FAE20BAE4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59" y="7379117"/>
            <a:ext cx="1740194" cy="8916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B1A13D0-F740-C556-1F62-031506749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46" y="3578268"/>
            <a:ext cx="2468149" cy="23389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13"/>
              </a:lnSpc>
              <a:buNone/>
              <a:defRPr sz="788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0FD80-7CD1-150E-B3AA-28BC09597AA0}"/>
              </a:ext>
            </a:extLst>
          </p:cNvPr>
          <p:cNvSpPr txBox="1"/>
          <p:nvPr/>
        </p:nvSpPr>
        <p:spPr>
          <a:xfrm>
            <a:off x="471319" y="1988573"/>
            <a:ext cx="2655935" cy="14226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488" b="1" i="0" baseline="0" dirty="0">
                <a:solidFill>
                  <a:schemeClr val="tx1"/>
                </a:solidFill>
                <a:latin typeface="Tahoma" panose="020B0604030504040204" pitchFamily="34" charset="0"/>
              </a:rPr>
              <a:t>Thank</a:t>
            </a:r>
            <a:r>
              <a:rPr lang="en-US" sz="3600" b="1" i="0" baseline="0" dirty="0">
                <a:solidFill>
                  <a:schemeClr val="tx1"/>
                </a:solidFill>
                <a:latin typeface="Tahoma" panose="020B0604030504040204" pitchFamily="34" charset="0"/>
              </a:rPr>
              <a:t> you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4BE8B31-2BC9-5542-1F40-209BCB4C1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05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28A11-BA0E-F19C-D69C-329F49FC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" y="-6257"/>
            <a:ext cx="6856961" cy="989964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A13D0-F740-C556-1F62-031506749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46" y="3578268"/>
            <a:ext cx="2468149" cy="233891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013"/>
              </a:lnSpc>
              <a:buNone/>
              <a:defRPr sz="788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F10C9-B334-7322-F7FB-4439ECA6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459" y="7375119"/>
            <a:ext cx="1740194" cy="895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C8B1B-E716-984C-36A7-E8108F3B78C0}"/>
              </a:ext>
            </a:extLst>
          </p:cNvPr>
          <p:cNvSpPr txBox="1"/>
          <p:nvPr/>
        </p:nvSpPr>
        <p:spPr>
          <a:xfrm>
            <a:off x="471319" y="1988573"/>
            <a:ext cx="2655935" cy="14226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488" b="1" i="0" baseline="0" dirty="0">
                <a:solidFill>
                  <a:schemeClr val="bg1"/>
                </a:solidFill>
                <a:latin typeface="Tahoma" panose="020B0604030504040204" pitchFamily="34" charset="0"/>
              </a:rPr>
              <a:t>Thank</a:t>
            </a:r>
            <a:r>
              <a:rPr lang="en-US" sz="3600" b="1" i="0" baseline="0" dirty="0">
                <a:solidFill>
                  <a:schemeClr val="bg1"/>
                </a:solidFill>
                <a:latin typeface="Tahoma" panose="020B0604030504040204" pitchFamily="34" charset="0"/>
              </a:rPr>
              <a:t> you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9D286E-C607-7F88-D112-95AD979B8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93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0AD5-5B90-4ACC-943A-BCDE93274891}" type="datetimeFigureOut">
              <a:rPr lang="en-AU" smtClean="0"/>
              <a:t>17/11/2025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91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1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834659-4AB6-A81E-DAFA-E7F2DBCC8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9373" cy="993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61EC56-C6B6-B045-73BE-09592656F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87" y="558276"/>
            <a:ext cx="5796159" cy="454450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ts val="4185"/>
              </a:lnSpc>
              <a:defRPr sz="3488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98D59E-0D37-6583-7DD3-11453C903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82" y="8073331"/>
            <a:ext cx="3998585" cy="9925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1294"/>
              </a:lnSpc>
              <a:buNone/>
              <a:defRPr sz="1069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96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2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671" y="2918855"/>
            <a:ext cx="2865978" cy="476707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ts val="3319"/>
              </a:lnSpc>
              <a:defRPr sz="2813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71" y="7862567"/>
            <a:ext cx="2865978" cy="9925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1013"/>
              </a:lnSpc>
              <a:buNone/>
              <a:defRPr sz="844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809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1 column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2349E9-1574-7806-C690-9B4B30E5EB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061" y="6353"/>
            <a:ext cx="6856964" cy="9899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542425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575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5542425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1316"/>
              </a:lnSpc>
              <a:buNone/>
              <a:defRPr sz="1069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9B5CB9-9416-B129-528D-884B452B7C2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70594" y="3425961"/>
            <a:ext cx="5542425" cy="1527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204"/>
              </a:lnSpc>
              <a:spcBef>
                <a:spcPts val="0"/>
              </a:spcBef>
              <a:spcAft>
                <a:spcPts val="563"/>
              </a:spcAft>
              <a:buNone/>
              <a:defRPr sz="956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marL="0" marR="0" lvl="0" indent="0" algn="l" defTabSz="51435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67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D3CF53B-4CF8-ADAE-9EE7-FD5D87C078E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2381" y="5723466"/>
            <a:ext cx="5542425" cy="3227067"/>
          </a:xfrm>
        </p:spPr>
        <p:txBody>
          <a:bodyPr>
            <a:noAutofit/>
          </a:bodyPr>
          <a:lstStyle>
            <a:lvl1pPr marL="101250" indent="-101250">
              <a:lnSpc>
                <a:spcPts val="956"/>
              </a:lnSpc>
              <a:spcBef>
                <a:spcPts val="0"/>
              </a:spcBef>
              <a:spcAft>
                <a:spcPts val="563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788" baseline="0">
                <a:latin typeface="Tahoma" panose="020B0604030504040204" pitchFamily="34" charset="0"/>
              </a:defRPr>
            </a:lvl1pPr>
            <a:lvl2pPr marL="182250" indent="-81000">
              <a:lnSpc>
                <a:spcPts val="900"/>
              </a:lnSpc>
              <a:spcBef>
                <a:spcPts val="0"/>
              </a:spcBef>
              <a:spcAft>
                <a:spcPts val="563"/>
              </a:spcAft>
              <a:buFont typeface="System Font Regular"/>
              <a:buChar char="-"/>
              <a:defRPr sz="788" baseline="0">
                <a:latin typeface="Tahoma" panose="020B0604030504040204" pitchFamily="34" charset="0"/>
              </a:defRPr>
            </a:lvl2pPr>
            <a:lvl3pPr marL="405000" indent="-81000">
              <a:lnSpc>
                <a:spcPts val="956"/>
              </a:lnSpc>
              <a:spcBef>
                <a:spcPts val="0"/>
              </a:spcBef>
              <a:spcAft>
                <a:spcPts val="563"/>
              </a:spcAft>
              <a:buFont typeface="Courier New" panose="02070309020205020404" pitchFamily="49" charset="0"/>
              <a:buChar char="o"/>
              <a:defRPr sz="788" baseline="0">
                <a:latin typeface="Tahoma" panose="020B060403050404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E7C94C1-5A2F-7F9C-C54A-D239F3E2FA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0594" y="5362223"/>
            <a:ext cx="5542425" cy="361243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788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F4CF50A-0797-47E3-59C9-AFF194087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2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column basic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2349E9-1574-7806-C690-9B4B30E5EB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061" y="6353"/>
            <a:ext cx="6856964" cy="9899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09" y="955468"/>
            <a:ext cx="5541910" cy="137422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1575"/>
              </a:lnSpc>
              <a:defRPr sz="1406"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909" y="2720517"/>
            <a:ext cx="5541910" cy="426923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1316"/>
              </a:lnSpc>
              <a:buNone/>
              <a:defRPr sz="1069" b="1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EB645C-4B58-2791-AB47-0294A46CD9E0}"/>
              </a:ext>
            </a:extLst>
          </p:cNvPr>
          <p:cNvSpPr txBox="1">
            <a:spLocks/>
          </p:cNvSpPr>
          <p:nvPr/>
        </p:nvSpPr>
        <p:spPr>
          <a:xfrm>
            <a:off x="466909" y="294553"/>
            <a:ext cx="5915025" cy="5763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2700" b="1" i="0" kern="1200" baseline="0">
                <a:solidFill>
                  <a:schemeClr val="tx2"/>
                </a:solidFill>
                <a:latin typeface="Tahoma" panose="020B0604030504040204" pitchFamily="34" charset="0"/>
                <a:ea typeface="+mj-ea"/>
                <a:cs typeface="+mj-cs"/>
              </a:defRPr>
            </a:lvl1pPr>
          </a:lstStyle>
          <a:p>
            <a:r>
              <a:rPr lang="en-US" sz="788" b="0" i="0" baseline="0" dirty="0">
                <a:solidFill>
                  <a:schemeClr val="tx1"/>
                </a:solidFill>
              </a:rPr>
              <a:t>Running header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A0229FD-BA82-8229-A68C-69B1C7831C2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2380" y="3538265"/>
            <a:ext cx="5542425" cy="5070243"/>
          </a:xfrm>
        </p:spPr>
        <p:txBody>
          <a:bodyPr lIns="0" tIns="0" rIns="0" bIns="0">
            <a:noAutofit/>
          </a:bodyPr>
          <a:lstStyle>
            <a:lvl1pPr marL="101250" indent="-101250">
              <a:lnSpc>
                <a:spcPts val="1204"/>
              </a:lnSpc>
              <a:spcBef>
                <a:spcPts val="0"/>
              </a:spcBef>
              <a:spcAft>
                <a:spcPts val="9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956" baseline="0">
                <a:latin typeface="Tahoma" panose="020B0604030504040204" pitchFamily="34" charset="0"/>
              </a:defRPr>
            </a:lvl1pPr>
            <a:lvl2pPr marL="202500" indent="-101250">
              <a:lnSpc>
                <a:spcPts val="1204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-"/>
              <a:defRPr sz="956" baseline="0">
                <a:latin typeface="Tahoma" panose="020B0604030504040204" pitchFamily="34" charset="0"/>
              </a:defRPr>
            </a:lvl2pPr>
            <a:lvl3pPr marL="324000" indent="-141750">
              <a:lnSpc>
                <a:spcPts val="1204"/>
              </a:lnSpc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  <a:defRPr sz="956" baseline="0">
                <a:latin typeface="Tahoma" panose="020B060403050404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6CAD788-76D0-F1E3-26E7-586717600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1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"/>
            <a:ext cx="6878924" cy="99313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accent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AD152A3-8614-CF83-DFEB-3D628578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unning Hea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84E3F3-EE58-3A88-D7BF-982694EEA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878924" cy="993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172" y="1975471"/>
            <a:ext cx="5528942" cy="3648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lnSpc>
                <a:spcPts val="4106"/>
              </a:lnSpc>
              <a:defRPr sz="3488" b="1" i="0" baseline="0">
                <a:solidFill>
                  <a:schemeClr val="tx2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67807" y="9293809"/>
            <a:ext cx="1543050" cy="303073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b="1" i="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4BD3DD-BB10-A6E8-DD2D-23706053F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1856" y="9346939"/>
            <a:ext cx="1134952" cy="2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2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B50AD5-5B90-4ACC-943A-BCDE93274891}" type="datetimeFigureOut">
              <a:rPr lang="en-AU" smtClean="0"/>
              <a:t>17/11/2025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314634-1141-45F7-BAD3-5DA91B62B4F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193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1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2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5D950E4-2E7E-A008-E429-4877258AA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55722"/>
              </p:ext>
            </p:extLst>
          </p:nvPr>
        </p:nvGraphicFramePr>
        <p:xfrm>
          <a:off x="452304" y="2110711"/>
          <a:ext cx="1499773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+mj-lt"/>
                        </a:rPr>
                        <a:t>x%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+mj-lt"/>
                        </a:rPr>
                        <a:t>of us are Aboriginal and/or Torres Strait Islander 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Compared to 2.1% of the Australian workforce </a:t>
                      </a:r>
                      <a:endParaRPr lang="en-A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6140C144-2363-D96F-4AEE-19125BCE8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233312"/>
              </p:ext>
            </p:extLst>
          </p:nvPr>
        </p:nvGraphicFramePr>
        <p:xfrm>
          <a:off x="2679111" y="2110711"/>
          <a:ext cx="1499773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6596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our median age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1C26ABE9-BD0B-BCEA-B040-95F5B84E7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933784"/>
              </p:ext>
            </p:extLst>
          </p:nvPr>
        </p:nvGraphicFramePr>
        <p:xfrm>
          <a:off x="4905923" y="2110711"/>
          <a:ext cx="1499773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659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have caring responsibilities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42% of the Australian workforce </a:t>
                      </a:r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F24670CF-487F-9B32-F9A4-09ADB3816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090652"/>
              </p:ext>
            </p:extLst>
          </p:nvPr>
        </p:nvGraphicFramePr>
        <p:xfrm>
          <a:off x="452303" y="4491454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are a person with disability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9% of the Australian workforce </a:t>
                      </a:r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0" name="Table 6">
            <a:extLst>
              <a:ext uri="{FF2B5EF4-FFF2-40B4-BE49-F238E27FC236}">
                <a16:creationId xmlns:a16="http://schemas.microsoft.com/office/drawing/2014/main" id="{C75598A1-F44A-DD3D-BCE4-D8EE559DC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084592"/>
              </p:ext>
            </p:extLst>
          </p:nvPr>
        </p:nvGraphicFramePr>
        <p:xfrm>
          <a:off x="452302" y="6872197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cultural backgrounds are represented by us   </a:t>
                      </a: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82103593-8741-A3BC-371A-57721A1C7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80202"/>
              </p:ext>
            </p:extLst>
          </p:nvPr>
        </p:nvGraphicFramePr>
        <p:xfrm>
          <a:off x="2679110" y="4491454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identify as LGBTIQ+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11% of the Australian workforce </a:t>
                      </a:r>
                      <a:endParaRPr kumimoji="0" lang="en-AU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4" name="Table 6">
            <a:extLst>
              <a:ext uri="{FF2B5EF4-FFF2-40B4-BE49-F238E27FC236}">
                <a16:creationId xmlns:a16="http://schemas.microsoft.com/office/drawing/2014/main" id="{5DED3A79-5444-B821-8D52-887D4B748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41807"/>
              </p:ext>
            </p:extLst>
          </p:nvPr>
        </p:nvGraphicFramePr>
        <p:xfrm>
          <a:off x="4905923" y="4491454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were born overseas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33% of the Australian workforce </a:t>
                      </a:r>
                      <a:endParaRPr kumimoji="0" lang="en-AU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6" name="Table 6">
            <a:extLst>
              <a:ext uri="{FF2B5EF4-FFF2-40B4-BE49-F238E27FC236}">
                <a16:creationId xmlns:a16="http://schemas.microsoft.com/office/drawing/2014/main" id="{48F3A4C6-D695-9836-DB43-BA0A30E9C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40204"/>
              </p:ext>
            </p:extLst>
          </p:nvPr>
        </p:nvGraphicFramePr>
        <p:xfrm>
          <a:off x="2679110" y="6872197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are multilingual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across x  languages </a:t>
                      </a:r>
                      <a:endParaRPr kumimoji="0" lang="en-AU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80461049-69AF-4EA1-E566-D8160F58BE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55700"/>
              </p:ext>
            </p:extLst>
          </p:nvPr>
        </p:nvGraphicFramePr>
        <p:xfrm>
          <a:off x="452299" y="579651"/>
          <a:ext cx="411435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357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59673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Our diversity: what you told us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AU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B35309F-D127-DD31-CBAE-D04C21FC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9378596"/>
            <a:ext cx="6858000" cy="527404"/>
          </a:xfrm>
        </p:spPr>
        <p:txBody>
          <a:bodyPr/>
          <a:lstStyle/>
          <a:p>
            <a:r>
              <a:rPr lang="en-A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Council Australia © 2025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28F0CE0-8D63-B48B-57D7-12AEFAF22C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843604"/>
              </p:ext>
            </p:extLst>
          </p:nvPr>
        </p:nvGraphicFramePr>
        <p:xfrm>
          <a:off x="5341256" y="6432263"/>
          <a:ext cx="2126343" cy="2894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BA4759B-AC44-886F-F713-8E10CE8EF5AF}"/>
              </a:ext>
            </a:extLst>
          </p:cNvPr>
          <p:cNvSpPr txBox="1"/>
          <p:nvPr/>
        </p:nvSpPr>
        <p:spPr>
          <a:xfrm>
            <a:off x="4566655" y="6925283"/>
            <a:ext cx="1253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Women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Non-binary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64790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5C9692-FF37-10B2-C967-251F32A36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50638D6-9638-FA4C-4470-695A7F006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10035"/>
              </p:ext>
            </p:extLst>
          </p:nvPr>
        </p:nvGraphicFramePr>
        <p:xfrm>
          <a:off x="452304" y="2110711"/>
          <a:ext cx="1499773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+mj-lt"/>
                        </a:rPr>
                        <a:t>10%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+mj-lt"/>
                        </a:rPr>
                        <a:t>of us are Aboriginal and/or Torres Strait Islander </a:t>
                      </a:r>
                    </a:p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Compared to 2.1% of the Australian workforce </a:t>
                      </a:r>
                      <a:endParaRPr lang="en-AU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CEB1258-7402-482D-6D56-08A6087B38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64447"/>
              </p:ext>
            </p:extLst>
          </p:nvPr>
        </p:nvGraphicFramePr>
        <p:xfrm>
          <a:off x="2679111" y="2110711"/>
          <a:ext cx="1499773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6596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our median age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A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4626B49D-D170-DECA-9DDD-F44ABF7D1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673202"/>
              </p:ext>
            </p:extLst>
          </p:nvPr>
        </p:nvGraphicFramePr>
        <p:xfrm>
          <a:off x="4905923" y="2110711"/>
          <a:ext cx="1499773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659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have caring responsibilities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42% of the Australian workforce </a:t>
                      </a:r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28" name="Table 6">
            <a:extLst>
              <a:ext uri="{FF2B5EF4-FFF2-40B4-BE49-F238E27FC236}">
                <a16:creationId xmlns:a16="http://schemas.microsoft.com/office/drawing/2014/main" id="{4E9D75C2-DEA8-366F-4B19-141331985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811390"/>
              </p:ext>
            </p:extLst>
          </p:nvPr>
        </p:nvGraphicFramePr>
        <p:xfrm>
          <a:off x="452303" y="4491454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are a person with disability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9% of the Australian workforce </a:t>
                      </a:r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0" name="Table 6">
            <a:extLst>
              <a:ext uri="{FF2B5EF4-FFF2-40B4-BE49-F238E27FC236}">
                <a16:creationId xmlns:a16="http://schemas.microsoft.com/office/drawing/2014/main" id="{D782BA39-28C0-170E-7D60-6276A24E6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349913"/>
              </p:ext>
            </p:extLst>
          </p:nvPr>
        </p:nvGraphicFramePr>
        <p:xfrm>
          <a:off x="452302" y="6872197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cultural backgrounds are represented by us   </a:t>
                      </a: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3580D3BF-ABF7-ABD2-125A-CF8B1F777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996002"/>
              </p:ext>
            </p:extLst>
          </p:nvPr>
        </p:nvGraphicFramePr>
        <p:xfrm>
          <a:off x="2679110" y="4491454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identify as LGBTIQ+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11% of the Australian workforce </a:t>
                      </a:r>
                      <a:endParaRPr kumimoji="0" lang="en-AU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4" name="Table 6">
            <a:extLst>
              <a:ext uri="{FF2B5EF4-FFF2-40B4-BE49-F238E27FC236}">
                <a16:creationId xmlns:a16="http://schemas.microsoft.com/office/drawing/2014/main" id="{17EF5B55-AA9A-73F1-2AA6-343D0216B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243995"/>
              </p:ext>
            </p:extLst>
          </p:nvPr>
        </p:nvGraphicFramePr>
        <p:xfrm>
          <a:off x="4905923" y="4491454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were born overseas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Compared to 33% of the Australian workforce </a:t>
                      </a:r>
                      <a:endParaRPr kumimoji="0" lang="en-AU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36" name="Table 6">
            <a:extLst>
              <a:ext uri="{FF2B5EF4-FFF2-40B4-BE49-F238E27FC236}">
                <a16:creationId xmlns:a16="http://schemas.microsoft.com/office/drawing/2014/main" id="{DB107EC8-B9A6-C517-3C2F-2A1F64908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966769"/>
              </p:ext>
            </p:extLst>
          </p:nvPr>
        </p:nvGraphicFramePr>
        <p:xfrm>
          <a:off x="2679110" y="6872197"/>
          <a:ext cx="1499773" cy="1924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73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192487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62%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us are multilingual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across 32  languages </a:t>
                      </a:r>
                      <a:endParaRPr kumimoji="0" lang="en-AU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AU" dirty="0"/>
                    </a:p>
                  </a:txBody>
                  <a:tcPr>
                    <a:lnB w="381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5E0B544-D74D-132D-910B-E008B9FC9C85}"/>
              </a:ext>
            </a:extLst>
          </p:cNvPr>
          <p:cNvGraphicFramePr>
            <a:graphicFrameLocks noGrp="1"/>
          </p:cNvGraphicFramePr>
          <p:nvPr/>
        </p:nvGraphicFramePr>
        <p:xfrm>
          <a:off x="452299" y="579651"/>
          <a:ext cx="4114357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357">
                  <a:extLst>
                    <a:ext uri="{9D8B030D-6E8A-4147-A177-3AD203B41FA5}">
                      <a16:colId xmlns:a16="http://schemas.microsoft.com/office/drawing/2014/main" val="1668528689"/>
                    </a:ext>
                  </a:extLst>
                </a:gridCol>
              </a:tblGrid>
              <a:tr h="59673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solidFill>
                            <a:schemeClr val="tx1"/>
                          </a:solidFill>
                          <a:latin typeface="+mn-lt"/>
                        </a:rPr>
                        <a:t>Our diversity: what you told us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AU" sz="3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5306"/>
                  </a:ext>
                </a:extLst>
              </a:tr>
            </a:tbl>
          </a:graphicData>
        </a:graphic>
      </p:graphicFrame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A77579C-7AF0-A5AA-5D2A-63CC6FC9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9378596"/>
            <a:ext cx="6858000" cy="527404"/>
          </a:xfrm>
        </p:spPr>
        <p:txBody>
          <a:bodyPr/>
          <a:lstStyle/>
          <a:p>
            <a:r>
              <a:rPr lang="en-A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 Council Australia © 2025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77996DD-6877-B497-5950-282E0042B2EE}"/>
              </a:ext>
            </a:extLst>
          </p:cNvPr>
          <p:cNvGraphicFramePr/>
          <p:nvPr/>
        </p:nvGraphicFramePr>
        <p:xfrm>
          <a:off x="5341256" y="6432263"/>
          <a:ext cx="2126343" cy="2894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537D11D-1FAF-C13A-A292-67E82BA12CD9}"/>
              </a:ext>
            </a:extLst>
          </p:cNvPr>
          <p:cNvSpPr txBox="1"/>
          <p:nvPr/>
        </p:nvSpPr>
        <p:spPr>
          <a:xfrm>
            <a:off x="4566655" y="6925283"/>
            <a:ext cx="1253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Women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Non-binary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0E5AE-7DC5-2FE6-7200-7637D51B19E3}"/>
              </a:ext>
            </a:extLst>
          </p:cNvPr>
          <p:cNvSpPr txBox="1"/>
          <p:nvPr/>
        </p:nvSpPr>
        <p:spPr>
          <a:xfrm rot="19115726">
            <a:off x="1065047" y="3750605"/>
            <a:ext cx="5015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97731240"/>
      </p:ext>
    </p:extLst>
  </p:cSld>
  <p:clrMapOvr>
    <a:masterClrMapping/>
  </p:clrMapOvr>
</p:sld>
</file>

<file path=ppt/theme/theme1.xml><?xml version="1.0" encoding="utf-8"?>
<a:theme xmlns:a="http://schemas.openxmlformats.org/drawingml/2006/main" name="DCA new brand">
  <a:themeElements>
    <a:clrScheme name="Custom 6">
      <a:dk1>
        <a:srgbClr val="081749"/>
      </a:dk1>
      <a:lt1>
        <a:srgbClr val="FFFFFF"/>
      </a:lt1>
      <a:dk2>
        <a:srgbClr val="FF8E3B"/>
      </a:dk2>
      <a:lt2>
        <a:srgbClr val="C0A8FF"/>
      </a:lt2>
      <a:accent1>
        <a:srgbClr val="081749"/>
      </a:accent1>
      <a:accent2>
        <a:srgbClr val="FF8E3B"/>
      </a:accent2>
      <a:accent3>
        <a:srgbClr val="F3DE51"/>
      </a:accent3>
      <a:accent4>
        <a:srgbClr val="C0A8FF"/>
      </a:accent4>
      <a:accent5>
        <a:srgbClr val="F7F2EF"/>
      </a:accent5>
      <a:accent6>
        <a:srgbClr val="DED3FD"/>
      </a:accent6>
      <a:hlink>
        <a:srgbClr val="081749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CA new brand" id="{60DAC9EC-968A-4E35-A44D-414759AF2A1E}" vid="{34DA825D-B0CB-4B6F-91A5-F0BFCB68E2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80E1D1C4A7774FA96DE147EA198403" ma:contentTypeVersion="17" ma:contentTypeDescription="Create a new document." ma:contentTypeScope="" ma:versionID="92f45437f694197c1fa6c64a1e20133a">
  <xsd:schema xmlns:xsd="http://www.w3.org/2001/XMLSchema" xmlns:xs="http://www.w3.org/2001/XMLSchema" xmlns:p="http://schemas.microsoft.com/office/2006/metadata/properties" xmlns:ns2="a2f75d52-bbdb-4487-84b0-bad780082e99" xmlns:ns3="23d324c5-bd47-4845-b8bb-a13d10331d6d" xmlns:ns4="c838b492-c0da-4a78-9bd2-c5f1c59c29f5" targetNamespace="http://schemas.microsoft.com/office/2006/metadata/properties" ma:root="true" ma:fieldsID="44fb45c582a51531beafb2db9fefd83a" ns2:_="" ns3:_="" ns4:_="">
    <xsd:import namespace="a2f75d52-bbdb-4487-84b0-bad780082e99"/>
    <xsd:import namespace="23d324c5-bd47-4845-b8bb-a13d10331d6d"/>
    <xsd:import namespace="c838b492-c0da-4a78-9bd2-c5f1c59c29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f75d52-bbdb-4487-84b0-bad780082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8c3ec9e-7c9b-42e7-83b7-5ccc3397d4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324c5-bd47-4845-b8bb-a13d10331d6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8b492-c0da-4a78-9bd2-c5f1c59c29f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95a21ada-ebcc-403c-b601-e4c04469b6b6}" ma:internalName="TaxCatchAll" ma:showField="CatchAllData" ma:web="c838b492-c0da-4a78-9bd2-c5f1c59c29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38b492-c0da-4a78-9bd2-c5f1c59c29f5" xsi:nil="true"/>
    <lcf76f155ced4ddcb4097134ff3c332f xmlns="a2f75d52-bbdb-4487-84b0-bad780082e9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952692-A3FC-4C82-857C-BF1F50351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f75d52-bbdb-4487-84b0-bad780082e99"/>
    <ds:schemaRef ds:uri="23d324c5-bd47-4845-b8bb-a13d10331d6d"/>
    <ds:schemaRef ds:uri="c838b492-c0da-4a78-9bd2-c5f1c59c29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28C4A1-057D-4D72-B2CC-941C0EC70E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7011EF-7374-4C86-8701-6E1C3E2D8B37}">
  <ds:schemaRefs>
    <ds:schemaRef ds:uri="http://schemas.microsoft.com/office/2006/metadata/properties"/>
    <ds:schemaRef ds:uri="http://purl.org/dc/dcmitype/"/>
    <ds:schemaRef ds:uri="c838b492-c0da-4a78-9bd2-c5f1c59c29f5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d324c5-bd47-4845-b8bb-a13d10331d6d"/>
    <ds:schemaRef ds:uri="a2f75d52-bbdb-4487-84b0-bad780082e9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DCA new brand</Template>
  <TotalTime>1417</TotalTime>
  <Words>245</Words>
  <Application>Microsoft Office PowerPoint</Application>
  <PresentationFormat>A4 Paper (210x297 mm)</PresentationFormat>
  <Paragraphs>61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Courier New</vt:lpstr>
      <vt:lpstr>System Font Regular</vt:lpstr>
      <vt:lpstr>Tahoma</vt:lpstr>
      <vt:lpstr>DCA new brand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D’Almada-Remedios</dc:creator>
  <cp:lastModifiedBy>Rose D’Almada-Remedios (she/her)</cp:lastModifiedBy>
  <cp:revision>3</cp:revision>
  <dcterms:created xsi:type="dcterms:W3CDTF">2022-09-11T23:21:00Z</dcterms:created>
  <dcterms:modified xsi:type="dcterms:W3CDTF">2025-11-16T22:39:38Z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0x0101002C80E1D1C4A7774FA96DE147EA198403</vt:lpwstr>
  </property>
  <property fmtid="{D5CDD505-2E9C-101B-9397-08002B2CF9AE}" pid="3" name="MediaServiceImageTags">
    <vt:lpwstr/>
  </property>
  <property fmtid="{D5CDD505-2E9C-101B-9397-08002B2CF9AE}" pid="4" name="Order">
    <vt:r8>6618600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